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71" r:id="rId6"/>
    <p:sldId id="260" r:id="rId7"/>
    <p:sldId id="272" r:id="rId8"/>
    <p:sldId id="274" r:id="rId9"/>
    <p:sldId id="276" r:id="rId10"/>
    <p:sldId id="275" r:id="rId11"/>
    <p:sldId id="279" r:id="rId12"/>
    <p:sldId id="280" r:id="rId13"/>
    <p:sldId id="281" r:id="rId14"/>
    <p:sldId id="282" r:id="rId15"/>
    <p:sldId id="286" r:id="rId16"/>
    <p:sldId id="283" r:id="rId17"/>
    <p:sldId id="285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29B60"/>
    <a:srgbClr val="FFD966"/>
    <a:srgbClr val="25B98B"/>
    <a:srgbClr val="36D6A4"/>
    <a:srgbClr val="CBCBCB"/>
    <a:srgbClr val="BEBEBE"/>
    <a:srgbClr val="F6B88E"/>
    <a:srgbClr val="8E4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4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74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80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9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1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2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7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4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6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6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58D6E-D230-4E62-B2F5-3D5E0C8DCCC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68975-4FE1-482E-9E5A-2EA8ABEA3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9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svg"/><Relationship Id="rId7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319975" y="2405574"/>
            <a:ext cx="5795890" cy="140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7186" y="2372757"/>
            <a:ext cx="5397632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Team</a:t>
            </a:r>
            <a:r>
              <a:rPr lang="ko-KR" altLang="en-US" sz="60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60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Project</a:t>
            </a:r>
          </a:p>
          <a:p>
            <a:pPr algn="ctr"/>
            <a:r>
              <a:rPr lang="ko-KR" altLang="en-US" sz="2800" spc="3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 찾기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4F955-92E7-4C66-A232-BE3CAC207BFD}"/>
              </a:ext>
            </a:extLst>
          </p:cNvPr>
          <p:cNvSpPr txBox="1"/>
          <p:nvPr/>
        </p:nvSpPr>
        <p:spPr>
          <a:xfrm>
            <a:off x="8213577" y="4774229"/>
            <a:ext cx="319029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60141963 </a:t>
            </a:r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김형원</a:t>
            </a:r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60142026 </a:t>
            </a:r>
            <a:r>
              <a:rPr lang="ko-KR" altLang="en-US" sz="28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정규호</a:t>
            </a:r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54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401" y="481262"/>
            <a:ext cx="196239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03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구현 과정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81194" y="581659"/>
            <a:ext cx="3729509" cy="5694681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 검색 단계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내부 알고리즘</a:t>
            </a:r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위도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경도 상의 임의의 중간 지점 설정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목적지 없이 소요시간 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계산 불가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5C4ED1-4A4C-4F97-9AD2-32A1E0C27646}"/>
              </a:ext>
            </a:extLst>
          </p:cNvPr>
          <p:cNvGrpSpPr/>
          <p:nvPr/>
        </p:nvGrpSpPr>
        <p:grpSpPr>
          <a:xfrm>
            <a:off x="1631576" y="761413"/>
            <a:ext cx="5726048" cy="4987798"/>
            <a:chOff x="1631576" y="761413"/>
            <a:chExt cx="5726048" cy="4987798"/>
          </a:xfrm>
        </p:grpSpPr>
        <p:pic>
          <p:nvPicPr>
            <p:cNvPr id="3" name="그래픽 2" descr="남자">
              <a:extLst>
                <a:ext uri="{FF2B5EF4-FFF2-40B4-BE49-F238E27FC236}">
                  <a16:creationId xmlns:a16="http://schemas.microsoft.com/office/drawing/2014/main" id="{8E0A6EFC-443E-491D-A9B6-3D3E31855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31576" y="4834811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남자">
              <a:extLst>
                <a:ext uri="{FF2B5EF4-FFF2-40B4-BE49-F238E27FC236}">
                  <a16:creationId xmlns:a16="http://schemas.microsoft.com/office/drawing/2014/main" id="{CB7176FA-5B67-4332-96C8-B9BB972D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3224" y="761413"/>
              <a:ext cx="914400" cy="914400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F52C502-6797-4344-9EA4-8890B403E015}"/>
                </a:ext>
              </a:extLst>
            </p:cNvPr>
            <p:cNvCxnSpPr/>
            <p:nvPr/>
          </p:nvCxnSpPr>
          <p:spPr>
            <a:xfrm flipV="1">
              <a:off x="2635624" y="1675813"/>
              <a:ext cx="3807600" cy="3344437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028406B8-1742-4411-95AD-634DFEC5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24909" y="270539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2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401" y="481262"/>
            <a:ext cx="196239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03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구현 과정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81194" y="581659"/>
            <a:ext cx="3729509" cy="5694681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 검색 단계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내부 알고리즘</a:t>
            </a:r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임의 중간 지점 반경 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1km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의 모든 정류장 검색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정류장이 없을 시 반경 증가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→ 만나기 힘든 장소를 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선택하는 문제 해결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582ED3-2307-416D-9EAB-E1AD268FA836}"/>
              </a:ext>
            </a:extLst>
          </p:cNvPr>
          <p:cNvGrpSpPr/>
          <p:nvPr/>
        </p:nvGrpSpPr>
        <p:grpSpPr>
          <a:xfrm>
            <a:off x="1631576" y="761413"/>
            <a:ext cx="5726048" cy="4987798"/>
            <a:chOff x="1631576" y="761413"/>
            <a:chExt cx="5726048" cy="498779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B42C3BB-F0B8-44A5-9475-1CDD21279183}"/>
                </a:ext>
              </a:extLst>
            </p:cNvPr>
            <p:cNvSpPr/>
            <p:nvPr/>
          </p:nvSpPr>
          <p:spPr>
            <a:xfrm>
              <a:off x="2372120" y="1319011"/>
              <a:ext cx="4219977" cy="4219977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래픽 2" descr="남자">
              <a:extLst>
                <a:ext uri="{FF2B5EF4-FFF2-40B4-BE49-F238E27FC236}">
                  <a16:creationId xmlns:a16="http://schemas.microsoft.com/office/drawing/2014/main" id="{8E0A6EFC-443E-491D-A9B6-3D3E31855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31576" y="4834811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남자">
              <a:extLst>
                <a:ext uri="{FF2B5EF4-FFF2-40B4-BE49-F238E27FC236}">
                  <a16:creationId xmlns:a16="http://schemas.microsoft.com/office/drawing/2014/main" id="{CB7176FA-5B67-4332-96C8-B9BB972D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3224" y="761413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버스">
              <a:extLst>
                <a:ext uri="{FF2B5EF4-FFF2-40B4-BE49-F238E27FC236}">
                  <a16:creationId xmlns:a16="http://schemas.microsoft.com/office/drawing/2014/main" id="{7AEB9922-4453-4543-96A3-145705F2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5976" y="3178574"/>
              <a:ext cx="614083" cy="614083"/>
            </a:xfrm>
            <a:prstGeom prst="rect">
              <a:avLst/>
            </a:prstGeom>
          </p:spPr>
        </p:pic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028406B8-1742-4411-95AD-634DFEC5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24909" y="2705393"/>
              <a:ext cx="914400" cy="914400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F52C502-6797-4344-9EA4-8890B403E015}"/>
                </a:ext>
              </a:extLst>
            </p:cNvPr>
            <p:cNvCxnSpPr/>
            <p:nvPr/>
          </p:nvCxnSpPr>
          <p:spPr>
            <a:xfrm flipV="1">
              <a:off x="2635624" y="1675813"/>
              <a:ext cx="3807600" cy="3344437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래픽 15" descr="버스">
              <a:extLst>
                <a:ext uri="{FF2B5EF4-FFF2-40B4-BE49-F238E27FC236}">
                  <a16:creationId xmlns:a16="http://schemas.microsoft.com/office/drawing/2014/main" id="{0FBCF32A-EA49-4C06-A3E1-5365A6C1E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40570" y="3462909"/>
              <a:ext cx="614083" cy="614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78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401" y="481262"/>
            <a:ext cx="196239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03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구현 과정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81194" y="581659"/>
            <a:ext cx="3729509" cy="5694681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 검색 단계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내부 알고리즘</a:t>
            </a:r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정류장까지의 소요 시간 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계산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(Google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Direction API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대중교통 기준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211D2D-F439-40D2-9AE6-B8BBB586C72B}"/>
              </a:ext>
            </a:extLst>
          </p:cNvPr>
          <p:cNvGrpSpPr/>
          <p:nvPr/>
        </p:nvGrpSpPr>
        <p:grpSpPr>
          <a:xfrm>
            <a:off x="1631576" y="761413"/>
            <a:ext cx="5726048" cy="4987798"/>
            <a:chOff x="1631576" y="761413"/>
            <a:chExt cx="5726048" cy="498779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B42C3BB-F0B8-44A5-9475-1CDD21279183}"/>
                </a:ext>
              </a:extLst>
            </p:cNvPr>
            <p:cNvSpPr/>
            <p:nvPr/>
          </p:nvSpPr>
          <p:spPr>
            <a:xfrm>
              <a:off x="2372120" y="1319011"/>
              <a:ext cx="4219977" cy="4219977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래픽 2" descr="남자">
              <a:extLst>
                <a:ext uri="{FF2B5EF4-FFF2-40B4-BE49-F238E27FC236}">
                  <a16:creationId xmlns:a16="http://schemas.microsoft.com/office/drawing/2014/main" id="{8E0A6EFC-443E-491D-A9B6-3D3E31855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31576" y="4834811"/>
              <a:ext cx="914400" cy="914400"/>
            </a:xfrm>
            <a:prstGeom prst="rect">
              <a:avLst/>
            </a:prstGeom>
          </p:spPr>
        </p:pic>
        <p:pic>
          <p:nvPicPr>
            <p:cNvPr id="9" name="그래픽 8" descr="남자">
              <a:extLst>
                <a:ext uri="{FF2B5EF4-FFF2-40B4-BE49-F238E27FC236}">
                  <a16:creationId xmlns:a16="http://schemas.microsoft.com/office/drawing/2014/main" id="{CB7176FA-5B67-4332-96C8-B9BB972D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3224" y="761413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버스">
              <a:extLst>
                <a:ext uri="{FF2B5EF4-FFF2-40B4-BE49-F238E27FC236}">
                  <a16:creationId xmlns:a16="http://schemas.microsoft.com/office/drawing/2014/main" id="{7AEB9922-4453-4543-96A3-145705F2D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5976" y="3176392"/>
              <a:ext cx="614083" cy="614083"/>
            </a:xfrm>
            <a:prstGeom prst="rect">
              <a:avLst/>
            </a:prstGeom>
          </p:spPr>
        </p:pic>
        <p:pic>
          <p:nvPicPr>
            <p:cNvPr id="16" name="그래픽 15" descr="버스">
              <a:extLst>
                <a:ext uri="{FF2B5EF4-FFF2-40B4-BE49-F238E27FC236}">
                  <a16:creationId xmlns:a16="http://schemas.microsoft.com/office/drawing/2014/main" id="{0FBCF32A-EA49-4C06-A3E1-5365A6C1E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40570" y="3462909"/>
              <a:ext cx="614083" cy="614083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D6FB567-9973-4557-AE7E-9A00FA06C86A}"/>
                </a:ext>
              </a:extLst>
            </p:cNvPr>
            <p:cNvCxnSpPr>
              <a:cxnSpLocks/>
              <a:stCxn id="3" idx="0"/>
              <a:endCxn id="13" idx="2"/>
            </p:cNvCxnSpPr>
            <p:nvPr/>
          </p:nvCxnSpPr>
          <p:spPr>
            <a:xfrm flipV="1">
              <a:off x="2088776" y="3790475"/>
              <a:ext cx="764242" cy="1044336"/>
            </a:xfrm>
            <a:prstGeom prst="line">
              <a:avLst/>
            </a:prstGeom>
            <a:ln w="76200">
              <a:solidFill>
                <a:srgbClr val="F29B6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41FA046-D5C7-4E5D-AF0A-131DB6D3B7A3}"/>
                </a:ext>
              </a:extLst>
            </p:cNvPr>
            <p:cNvCxnSpPr>
              <a:cxnSpLocks/>
              <a:stCxn id="9" idx="1"/>
              <a:endCxn id="13" idx="3"/>
            </p:cNvCxnSpPr>
            <p:nvPr/>
          </p:nvCxnSpPr>
          <p:spPr>
            <a:xfrm flipH="1">
              <a:off x="3160059" y="1218613"/>
              <a:ext cx="3283165" cy="2264821"/>
            </a:xfrm>
            <a:prstGeom prst="line">
              <a:avLst/>
            </a:prstGeom>
            <a:ln w="76200">
              <a:solidFill>
                <a:srgbClr val="F29B6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C122736-79D3-4B7B-9C29-E2314D888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9435" y="4000698"/>
              <a:ext cx="2811135" cy="1112668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6686965-5C22-4059-BEBF-EC86B1108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5063" y="1371013"/>
              <a:ext cx="900562" cy="2160904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0FB744-79E1-4512-8426-40EE206CAF91}"/>
                </a:ext>
              </a:extLst>
            </p:cNvPr>
            <p:cNvSpPr txBox="1"/>
            <p:nvPr/>
          </p:nvSpPr>
          <p:spPr>
            <a:xfrm rot="19552379">
              <a:off x="4394359" y="1724424"/>
              <a:ext cx="9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60</a:t>
              </a:r>
              <a:r>
                <a:rPr lang="ko-KR" altLang="en-US" b="1" dirty="0"/>
                <a:t>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F4E054-4179-444E-B0D7-0D2A17110033}"/>
                </a:ext>
              </a:extLst>
            </p:cNvPr>
            <p:cNvSpPr txBox="1"/>
            <p:nvPr/>
          </p:nvSpPr>
          <p:spPr>
            <a:xfrm rot="18375003">
              <a:off x="1744495" y="3963190"/>
              <a:ext cx="9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20</a:t>
              </a:r>
              <a:r>
                <a:rPr lang="ko-KR" altLang="en-US" b="1" dirty="0"/>
                <a:t>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E9D9BE-7D2F-4C01-AC93-B7E0E6A18409}"/>
                </a:ext>
              </a:extLst>
            </p:cNvPr>
            <p:cNvSpPr txBox="1"/>
            <p:nvPr/>
          </p:nvSpPr>
          <p:spPr>
            <a:xfrm rot="20239885">
              <a:off x="3493816" y="4664957"/>
              <a:ext cx="9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45</a:t>
              </a:r>
              <a:r>
                <a:rPr lang="ko-KR" altLang="en-US" b="1" dirty="0"/>
                <a:t>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D4F7C0-CD97-4A01-90C5-C13B2A02C0DA}"/>
                </a:ext>
              </a:extLst>
            </p:cNvPr>
            <p:cNvSpPr txBox="1"/>
            <p:nvPr/>
          </p:nvSpPr>
          <p:spPr>
            <a:xfrm rot="17688526">
              <a:off x="6051621" y="2229763"/>
              <a:ext cx="900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40</a:t>
              </a:r>
              <a:r>
                <a:rPr lang="ko-KR" altLang="en-US" b="1" dirty="0"/>
                <a:t>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48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EB42C3BB-F0B8-44A5-9475-1CDD21279183}"/>
              </a:ext>
            </a:extLst>
          </p:cNvPr>
          <p:cNvSpPr/>
          <p:nvPr/>
        </p:nvSpPr>
        <p:spPr>
          <a:xfrm>
            <a:off x="4014698" y="2468280"/>
            <a:ext cx="3065825" cy="306582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401" y="481262"/>
            <a:ext cx="196239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03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구현 과정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81194" y="581659"/>
            <a:ext cx="3729509" cy="5694681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 검색 단계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내부 알고리즘</a:t>
            </a:r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정류장마다의 소요 시간 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편차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분산을 계산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시간 차이가 가장 적은 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정류장을 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지점으로 선택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래픽 2" descr="남자">
            <a:extLst>
              <a:ext uri="{FF2B5EF4-FFF2-40B4-BE49-F238E27FC236}">
                <a16:creationId xmlns:a16="http://schemas.microsoft.com/office/drawing/2014/main" id="{8E0A6EFC-443E-491D-A9B6-3D3E31855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576" y="4834811"/>
            <a:ext cx="914400" cy="914400"/>
          </a:xfrm>
          <a:prstGeom prst="rect">
            <a:avLst/>
          </a:prstGeom>
        </p:spPr>
      </p:pic>
      <p:pic>
        <p:nvPicPr>
          <p:cNvPr id="9" name="그래픽 8" descr="남자">
            <a:extLst>
              <a:ext uri="{FF2B5EF4-FFF2-40B4-BE49-F238E27FC236}">
                <a16:creationId xmlns:a16="http://schemas.microsoft.com/office/drawing/2014/main" id="{CB7176FA-5B67-4332-96C8-B9BB972D3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3224" y="761413"/>
            <a:ext cx="914400" cy="914400"/>
          </a:xfrm>
          <a:prstGeom prst="rect">
            <a:avLst/>
          </a:prstGeom>
        </p:spPr>
      </p:pic>
      <p:pic>
        <p:nvPicPr>
          <p:cNvPr id="13" name="그래픽 12" descr="버스">
            <a:extLst>
              <a:ext uri="{FF2B5EF4-FFF2-40B4-BE49-F238E27FC236}">
                <a16:creationId xmlns:a16="http://schemas.microsoft.com/office/drawing/2014/main" id="{7AEB9922-4453-4543-96A3-145705F2D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5976" y="3176392"/>
            <a:ext cx="614083" cy="614083"/>
          </a:xfrm>
          <a:prstGeom prst="rect">
            <a:avLst/>
          </a:prstGeom>
        </p:spPr>
      </p:pic>
      <p:pic>
        <p:nvPicPr>
          <p:cNvPr id="16" name="그래픽 15" descr="버스">
            <a:extLst>
              <a:ext uri="{FF2B5EF4-FFF2-40B4-BE49-F238E27FC236}">
                <a16:creationId xmlns:a16="http://schemas.microsoft.com/office/drawing/2014/main" id="{0FBCF32A-EA49-4C06-A3E1-5365A6C1E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0570" y="3462909"/>
            <a:ext cx="614083" cy="61408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6FB567-9973-4557-AE7E-9A00FA06C86A}"/>
              </a:ext>
            </a:extLst>
          </p:cNvPr>
          <p:cNvCxnSpPr>
            <a:cxnSpLocks/>
            <a:stCxn id="3" idx="0"/>
            <a:endCxn id="13" idx="2"/>
          </p:cNvCxnSpPr>
          <p:nvPr/>
        </p:nvCxnSpPr>
        <p:spPr>
          <a:xfrm flipV="1">
            <a:off x="2088776" y="3790475"/>
            <a:ext cx="764242" cy="1044336"/>
          </a:xfrm>
          <a:prstGeom prst="line">
            <a:avLst/>
          </a:prstGeom>
          <a:ln w="76200">
            <a:solidFill>
              <a:schemeClr val="bg2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1FA046-D5C7-4E5D-AF0A-131DB6D3B7A3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3160059" y="1218613"/>
            <a:ext cx="3283165" cy="2264821"/>
          </a:xfrm>
          <a:prstGeom prst="line">
            <a:avLst/>
          </a:prstGeom>
          <a:ln w="76200">
            <a:solidFill>
              <a:schemeClr val="bg2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122736-79D3-4B7B-9C29-E2314D888A20}"/>
              </a:ext>
            </a:extLst>
          </p:cNvPr>
          <p:cNvCxnSpPr>
            <a:cxnSpLocks/>
          </p:cNvCxnSpPr>
          <p:nvPr/>
        </p:nvCxnSpPr>
        <p:spPr>
          <a:xfrm flipV="1">
            <a:off x="2429435" y="4000698"/>
            <a:ext cx="2811135" cy="1112668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686965-5C22-4059-BEBF-EC86B110896F}"/>
              </a:ext>
            </a:extLst>
          </p:cNvPr>
          <p:cNvCxnSpPr>
            <a:cxnSpLocks/>
          </p:cNvCxnSpPr>
          <p:nvPr/>
        </p:nvCxnSpPr>
        <p:spPr>
          <a:xfrm flipH="1">
            <a:off x="5695063" y="1371013"/>
            <a:ext cx="900562" cy="2160904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0FB744-79E1-4512-8426-40EE206CAF91}"/>
              </a:ext>
            </a:extLst>
          </p:cNvPr>
          <p:cNvSpPr txBox="1"/>
          <p:nvPr/>
        </p:nvSpPr>
        <p:spPr>
          <a:xfrm rot="19552379">
            <a:off x="4394359" y="1724424"/>
            <a:ext cx="9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60</a:t>
            </a:r>
            <a:r>
              <a:rPr lang="ko-KR" altLang="en-US" b="1" dirty="0">
                <a:solidFill>
                  <a:schemeClr val="bg2"/>
                </a:solidFill>
              </a:rPr>
              <a:t>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4E054-4179-444E-B0D7-0D2A17110033}"/>
              </a:ext>
            </a:extLst>
          </p:cNvPr>
          <p:cNvSpPr txBox="1"/>
          <p:nvPr/>
        </p:nvSpPr>
        <p:spPr>
          <a:xfrm rot="18375003">
            <a:off x="1744495" y="3963190"/>
            <a:ext cx="9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20</a:t>
            </a:r>
            <a:r>
              <a:rPr lang="ko-KR" altLang="en-US" b="1" dirty="0">
                <a:solidFill>
                  <a:schemeClr val="bg2"/>
                </a:solidFill>
              </a:rPr>
              <a:t>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E9D9BE-7D2F-4C01-AC93-B7E0E6A18409}"/>
              </a:ext>
            </a:extLst>
          </p:cNvPr>
          <p:cNvSpPr txBox="1"/>
          <p:nvPr/>
        </p:nvSpPr>
        <p:spPr>
          <a:xfrm rot="20239885">
            <a:off x="3493816" y="4664957"/>
            <a:ext cx="9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45</a:t>
            </a:r>
            <a:r>
              <a:rPr lang="ko-KR" altLang="en-US" b="1" dirty="0"/>
              <a:t>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4F7C0-CD97-4A01-90C5-C13B2A02C0DA}"/>
              </a:ext>
            </a:extLst>
          </p:cNvPr>
          <p:cNvSpPr txBox="1"/>
          <p:nvPr/>
        </p:nvSpPr>
        <p:spPr>
          <a:xfrm rot="17688526">
            <a:off x="6051621" y="2229763"/>
            <a:ext cx="90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40</a:t>
            </a:r>
            <a:r>
              <a:rPr lang="ko-KR" altLang="en-US" b="1" dirty="0"/>
              <a:t>분</a:t>
            </a:r>
          </a:p>
        </p:txBody>
      </p:sp>
      <p:pic>
        <p:nvPicPr>
          <p:cNvPr id="21" name="그래픽 20" descr="표식">
            <a:extLst>
              <a:ext uri="{FF2B5EF4-FFF2-40B4-BE49-F238E27FC236}">
                <a16:creationId xmlns:a16="http://schemas.microsoft.com/office/drawing/2014/main" id="{44372EBB-24BC-4C05-8B92-0A7573226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8954" y="3135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401" y="481262"/>
            <a:ext cx="196239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03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구현 과정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18277" y="630964"/>
            <a:ext cx="3729509" cy="5694681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주변 검색 단계</a:t>
            </a:r>
            <a:endParaRPr lang="en-US" altLang="ko-KR" sz="2800" b="1" dirty="0">
              <a:solidFill>
                <a:schemeClr val="accent2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→ 중간 지점 반경 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1km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검색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→ 카페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식당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지하철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상점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229647-BA8D-48F0-9EC9-E1444F52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226" y="457498"/>
            <a:ext cx="2971502" cy="59430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5C4D51-1582-4490-8DB7-30832956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168" y="457498"/>
            <a:ext cx="2971502" cy="59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1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401" y="481262"/>
            <a:ext cx="196239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03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구현 과정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18277" y="630964"/>
            <a:ext cx="3729509" cy="5694681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UI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단계</a:t>
            </a:r>
            <a:endParaRPr lang="en-US" altLang="ko-KR" sz="2800" b="1" dirty="0">
              <a:solidFill>
                <a:schemeClr val="accent2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→ 로딩 창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시작 화면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→ 커스텀 마커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이미지 버튼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9E4790-B91E-480D-BDA1-622878B9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32" y="1045564"/>
            <a:ext cx="2984967" cy="14505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398979-85F6-4041-8BBA-44B71720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068" y="621503"/>
            <a:ext cx="2311744" cy="4478702"/>
          </a:xfrm>
          <a:prstGeom prst="rect">
            <a:avLst/>
          </a:prstGeom>
        </p:spPr>
      </p:pic>
      <p:pic>
        <p:nvPicPr>
          <p:cNvPr id="16" name="그림 15" descr="운송, 항공기, 풍선이(가) 표시된 사진&#10;&#10;자동 생성된 설명">
            <a:extLst>
              <a:ext uri="{FF2B5EF4-FFF2-40B4-BE49-F238E27FC236}">
                <a16:creationId xmlns:a16="http://schemas.microsoft.com/office/drawing/2014/main" id="{9C69EB46-1F6B-4DD5-AF1C-1740CDCE3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49" y="2572405"/>
            <a:ext cx="2159043" cy="21590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42F66E-62F8-497A-B9EC-898FF92C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32" y="3351146"/>
            <a:ext cx="2622421" cy="26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F36CF32A-052B-4742-8580-A9163FAC44B4}"/>
              </a:ext>
            </a:extLst>
          </p:cNvPr>
          <p:cNvSpPr/>
          <p:nvPr/>
        </p:nvSpPr>
        <p:spPr>
          <a:xfrm>
            <a:off x="2587556" y="455107"/>
            <a:ext cx="8472793" cy="5947785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73215-DF49-4C95-B433-3DA1C6B38FA2}"/>
              </a:ext>
            </a:extLst>
          </p:cNvPr>
          <p:cNvSpPr txBox="1"/>
          <p:nvPr/>
        </p:nvSpPr>
        <p:spPr>
          <a:xfrm>
            <a:off x="180787" y="481262"/>
            <a:ext cx="1552027" cy="240065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04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피드백 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및 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마무리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791646-9C03-4F95-A099-3F864C9BA37B}"/>
              </a:ext>
            </a:extLst>
          </p:cNvPr>
          <p:cNvGrpSpPr/>
          <p:nvPr/>
        </p:nvGrpSpPr>
        <p:grpSpPr>
          <a:xfrm>
            <a:off x="2822510" y="1359112"/>
            <a:ext cx="8081391" cy="2371528"/>
            <a:chOff x="2822510" y="1359112"/>
            <a:chExt cx="8081391" cy="237152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85CA372-F57D-45AF-A202-0E342051BCE6}"/>
                </a:ext>
              </a:extLst>
            </p:cNvPr>
            <p:cNvSpPr/>
            <p:nvPr/>
          </p:nvSpPr>
          <p:spPr>
            <a:xfrm>
              <a:off x="5593976" y="1359112"/>
              <a:ext cx="4975412" cy="1864513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68B0E9-FD76-4B56-B04B-5A0A544D49F0}"/>
                </a:ext>
              </a:extLst>
            </p:cNvPr>
            <p:cNvSpPr txBox="1"/>
            <p:nvPr/>
          </p:nvSpPr>
          <p:spPr>
            <a:xfrm>
              <a:off x="5665003" y="1462520"/>
              <a:ext cx="523889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중간 지점 및 주변 검색 과정에서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QPS(Queries Per Second</a:t>
              </a:r>
              <a:r>
                <a:rPr lang="en-US" altLang="ko-KR" dirty="0"/>
                <a:t>)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초과로 인한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API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오류 해결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2431E32-30C1-4031-B13F-4074554FEED4}"/>
                </a:ext>
              </a:extLst>
            </p:cNvPr>
            <p:cNvGrpSpPr/>
            <p:nvPr/>
          </p:nvGrpSpPr>
          <p:grpSpPr>
            <a:xfrm>
              <a:off x="2822510" y="1359112"/>
              <a:ext cx="3028104" cy="2371528"/>
              <a:chOff x="2612433" y="801745"/>
              <a:chExt cx="3483567" cy="272823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3D21301-F698-4F30-8AFC-D8FC481F0CC3}"/>
                  </a:ext>
                </a:extLst>
              </p:cNvPr>
              <p:cNvSpPr/>
              <p:nvPr/>
            </p:nvSpPr>
            <p:spPr>
              <a:xfrm>
                <a:off x="3228560" y="801745"/>
                <a:ext cx="2228930" cy="22289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reflection blurRad="6350" stA="50000" endA="300" endPos="55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9FD8DED-8AD9-46C9-B5D5-CA4E4E582C76}"/>
                  </a:ext>
                </a:extLst>
              </p:cNvPr>
              <p:cNvSpPr/>
              <p:nvPr/>
            </p:nvSpPr>
            <p:spPr>
              <a:xfrm>
                <a:off x="2612433" y="3068314"/>
                <a:ext cx="348356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API</a:t>
                </a:r>
                <a:r>
                  <a:rPr lang="ko-KR" altLang="en-US" sz="2400" b="1" dirty="0"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 </a:t>
                </a:r>
                <a:r>
                  <a:rPr lang="ko-KR" altLang="en-US" sz="2400" b="1" dirty="0" err="1"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요청량</a:t>
                </a:r>
                <a:r>
                  <a:rPr lang="ko-KR" altLang="en-US" sz="2400" b="1" dirty="0"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 초과</a:t>
                </a:r>
              </a:p>
            </p:txBody>
          </p:sp>
          <p:pic>
            <p:nvPicPr>
              <p:cNvPr id="20" name="그래픽 19" descr="상향 추세">
                <a:extLst>
                  <a:ext uri="{FF2B5EF4-FFF2-40B4-BE49-F238E27FC236}">
                    <a16:creationId xmlns:a16="http://schemas.microsoft.com/office/drawing/2014/main" id="{8DE171C4-1AD9-4CB2-A226-10AA17E7E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2026" y="1131631"/>
                <a:ext cx="1461998" cy="1461998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49F2022-55C0-4FBA-9603-98FF4A18FB5C}"/>
              </a:ext>
            </a:extLst>
          </p:cNvPr>
          <p:cNvSpPr txBox="1"/>
          <p:nvPr/>
        </p:nvSpPr>
        <p:spPr>
          <a:xfrm>
            <a:off x="3092824" y="726141"/>
            <a:ext cx="332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■ 어려웠던 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B77CFF-65C2-49E3-9A48-C7B0C83317CF}"/>
              </a:ext>
            </a:extLst>
          </p:cNvPr>
          <p:cNvGrpSpPr/>
          <p:nvPr/>
        </p:nvGrpSpPr>
        <p:grpSpPr>
          <a:xfrm>
            <a:off x="4564317" y="3615667"/>
            <a:ext cx="6802704" cy="2395182"/>
            <a:chOff x="4449429" y="3497867"/>
            <a:chExt cx="6802704" cy="239518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21D0A6-0EEC-47FE-80B4-B559900DB9EC}"/>
                </a:ext>
              </a:extLst>
            </p:cNvPr>
            <p:cNvSpPr txBox="1"/>
            <p:nvPr/>
          </p:nvSpPr>
          <p:spPr>
            <a:xfrm>
              <a:off x="4648201" y="3938737"/>
              <a:ext cx="407533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경험이 부족했던 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구글 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Places API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이용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Geocoding &amp; Json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파싱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A3C8C5-7E91-40B2-B3F3-BC7F5F57BFF4}"/>
                </a:ext>
              </a:extLst>
            </p:cNvPr>
            <p:cNvGrpSpPr/>
            <p:nvPr/>
          </p:nvGrpSpPr>
          <p:grpSpPr>
            <a:xfrm>
              <a:off x="7768566" y="3497867"/>
              <a:ext cx="3483567" cy="2395182"/>
              <a:chOff x="7768566" y="3497867"/>
              <a:chExt cx="3483567" cy="2395182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8C3F9EC-F58C-4696-BC9D-9B0BACD34254}"/>
                  </a:ext>
                </a:extLst>
              </p:cNvPr>
              <p:cNvSpPr/>
              <p:nvPr/>
            </p:nvSpPr>
            <p:spPr>
              <a:xfrm>
                <a:off x="8524770" y="3497867"/>
                <a:ext cx="1971163" cy="19711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reflection blurRad="6350" stA="50000" endA="300" endPos="55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  <p:pic>
            <p:nvPicPr>
              <p:cNvPr id="3" name="그래픽 2" descr="연결">
                <a:extLst>
                  <a:ext uri="{FF2B5EF4-FFF2-40B4-BE49-F238E27FC236}">
                    <a16:creationId xmlns:a16="http://schemas.microsoft.com/office/drawing/2014/main" id="{A9D65D25-7164-450B-B311-B7635421A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23540" y="3696637"/>
                <a:ext cx="1573621" cy="1573621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10A7326-FA99-462F-9D4A-D93F4E9692FF}"/>
                  </a:ext>
                </a:extLst>
              </p:cNvPr>
              <p:cNvSpPr/>
              <p:nvPr/>
            </p:nvSpPr>
            <p:spPr>
              <a:xfrm>
                <a:off x="7768566" y="5431384"/>
                <a:ext cx="348356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Geocoding</a:t>
                </a:r>
                <a:endParaRPr lang="ko-KR" altLang="en-US" sz="2400" b="1" dirty="0"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</p:grp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8F1351E-5C6B-434C-8635-242750E29572}"/>
                </a:ext>
              </a:extLst>
            </p:cNvPr>
            <p:cNvSpPr/>
            <p:nvPr/>
          </p:nvSpPr>
          <p:spPr>
            <a:xfrm>
              <a:off x="4449429" y="3860228"/>
              <a:ext cx="3909676" cy="1864513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702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F36CF32A-052B-4742-8580-A9163FAC44B4}"/>
              </a:ext>
            </a:extLst>
          </p:cNvPr>
          <p:cNvSpPr/>
          <p:nvPr/>
        </p:nvSpPr>
        <p:spPr>
          <a:xfrm>
            <a:off x="2587556" y="455107"/>
            <a:ext cx="8472793" cy="5947785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E72027-60E1-4B44-8CEB-160F25D9BB5F}"/>
              </a:ext>
            </a:extLst>
          </p:cNvPr>
          <p:cNvGrpSpPr/>
          <p:nvPr/>
        </p:nvGrpSpPr>
        <p:grpSpPr>
          <a:xfrm>
            <a:off x="5468471" y="1359112"/>
            <a:ext cx="5435430" cy="2167622"/>
            <a:chOff x="5468471" y="1359112"/>
            <a:chExt cx="5435430" cy="216762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F334DE4-4B1B-47A5-87F1-4956DF8D6DA1}"/>
                </a:ext>
              </a:extLst>
            </p:cNvPr>
            <p:cNvSpPr/>
            <p:nvPr/>
          </p:nvSpPr>
          <p:spPr>
            <a:xfrm>
              <a:off x="5468471" y="1359112"/>
              <a:ext cx="5435430" cy="2063475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68B0E9-FD76-4B56-B04B-5A0A544D49F0}"/>
                </a:ext>
              </a:extLst>
            </p:cNvPr>
            <p:cNvSpPr txBox="1"/>
            <p:nvPr/>
          </p:nvSpPr>
          <p:spPr>
            <a:xfrm>
              <a:off x="5665003" y="1587742"/>
              <a:ext cx="523889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구글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 API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서비스의 한계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→ </a:t>
              </a:r>
              <a:r>
                <a:rPr lang="en-US" altLang="ko-KR" sz="2000" dirty="0" err="1">
                  <a:latin typeface="HY울릉도M" panose="02030600000101010101" pitchFamily="18" charset="-127"/>
                  <a:ea typeface="HY울릉도M" panose="02030600000101010101" pitchFamily="18" charset="-127"/>
                </a:rPr>
                <a:t>Naver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, </a:t>
              </a:r>
              <a:r>
                <a:rPr lang="en-US" altLang="ko-KR" sz="2000" dirty="0" err="1">
                  <a:latin typeface="HY울릉도M" panose="02030600000101010101" pitchFamily="18" charset="-127"/>
                  <a:ea typeface="HY울릉도M" panose="02030600000101010101" pitchFamily="18" charset="-127"/>
                </a:rPr>
                <a:t>Kakao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서비스에 비해 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목적지까지의 소요 시간이 더 많이 걸리게 계산되는 경우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,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장소의 영어 표기 등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 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78C4A84-C07D-4105-A7B1-CC1EDC6D9D4C}"/>
              </a:ext>
            </a:extLst>
          </p:cNvPr>
          <p:cNvGrpSpPr/>
          <p:nvPr/>
        </p:nvGrpSpPr>
        <p:grpSpPr>
          <a:xfrm>
            <a:off x="4882509" y="4001176"/>
            <a:ext cx="3483567" cy="1490095"/>
            <a:chOff x="4882509" y="4001176"/>
            <a:chExt cx="3483567" cy="149009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24EDF06-129F-4CF7-9C69-E97F97D55E46}"/>
                </a:ext>
              </a:extLst>
            </p:cNvPr>
            <p:cNvSpPr/>
            <p:nvPr/>
          </p:nvSpPr>
          <p:spPr>
            <a:xfrm>
              <a:off x="4882509" y="4001176"/>
              <a:ext cx="3483567" cy="1385101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21D0A6-0EEC-47FE-80B4-B559900DB9EC}"/>
                </a:ext>
              </a:extLst>
            </p:cNvPr>
            <p:cNvSpPr txBox="1"/>
            <p:nvPr/>
          </p:nvSpPr>
          <p:spPr>
            <a:xfrm>
              <a:off x="5175165" y="4167832"/>
              <a:ext cx="31909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서버 구현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,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공유 기능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,</a:t>
              </a:r>
            </a:p>
            <a:p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 </a:t>
              </a:r>
            </a:p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다른 중간 지점 탐색 등 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6773215-DF49-4C95-B433-3DA1C6B38FA2}"/>
              </a:ext>
            </a:extLst>
          </p:cNvPr>
          <p:cNvSpPr txBox="1"/>
          <p:nvPr/>
        </p:nvSpPr>
        <p:spPr>
          <a:xfrm>
            <a:off x="180787" y="481262"/>
            <a:ext cx="1552027" cy="240065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04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피드백 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및 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마무리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F2022-55C0-4FBA-9603-98FF4A18FB5C}"/>
              </a:ext>
            </a:extLst>
          </p:cNvPr>
          <p:cNvSpPr txBox="1"/>
          <p:nvPr/>
        </p:nvSpPr>
        <p:spPr>
          <a:xfrm>
            <a:off x="3092824" y="726141"/>
            <a:ext cx="429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■ 보완 </a:t>
            </a:r>
            <a:r>
              <a:rPr lang="en-US" altLang="ko-KR" sz="2400" b="1" dirty="0">
                <a:solidFill>
                  <a:schemeClr val="accent2">
                    <a:lumMod val="7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accent2">
                    <a:lumMod val="75000"/>
                  </a:schemeClr>
                </a:solidFill>
              </a:rPr>
              <a:t>개선하면 좋을 점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A8178A0-EBA8-4692-80A5-2452D2DDF65B}"/>
              </a:ext>
            </a:extLst>
          </p:cNvPr>
          <p:cNvGrpSpPr/>
          <p:nvPr/>
        </p:nvGrpSpPr>
        <p:grpSpPr>
          <a:xfrm>
            <a:off x="2822510" y="1359112"/>
            <a:ext cx="3028104" cy="2431889"/>
            <a:chOff x="2822510" y="1359112"/>
            <a:chExt cx="3028104" cy="243188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2431E32-30C1-4031-B13F-4074554FEED4}"/>
                </a:ext>
              </a:extLst>
            </p:cNvPr>
            <p:cNvGrpSpPr/>
            <p:nvPr/>
          </p:nvGrpSpPr>
          <p:grpSpPr>
            <a:xfrm>
              <a:off x="2822510" y="1359112"/>
              <a:ext cx="3028104" cy="2431889"/>
              <a:chOff x="2612433" y="801745"/>
              <a:chExt cx="3483567" cy="279767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3D21301-F698-4F30-8AFC-D8FC481F0CC3}"/>
                  </a:ext>
                </a:extLst>
              </p:cNvPr>
              <p:cNvSpPr/>
              <p:nvPr/>
            </p:nvSpPr>
            <p:spPr>
              <a:xfrm>
                <a:off x="3228560" y="801745"/>
                <a:ext cx="2228930" cy="22289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reflection blurRad="6350" stA="50000" endA="300" endPos="55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9FD8DED-8AD9-46C9-B5D5-CA4E4E582C76}"/>
                  </a:ext>
                </a:extLst>
              </p:cNvPr>
              <p:cNvSpPr/>
              <p:nvPr/>
            </p:nvSpPr>
            <p:spPr>
              <a:xfrm>
                <a:off x="2612433" y="3068314"/>
                <a:ext cx="3483567" cy="531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플랫폼 변경</a:t>
                </a:r>
              </a:p>
            </p:txBody>
          </p:sp>
        </p:grpSp>
        <p:pic>
          <p:nvPicPr>
            <p:cNvPr id="5" name="그래픽 4" descr="클라우드 동기화">
              <a:extLst>
                <a:ext uri="{FF2B5EF4-FFF2-40B4-BE49-F238E27FC236}">
                  <a16:creationId xmlns:a16="http://schemas.microsoft.com/office/drawing/2014/main" id="{FF8FB062-4E07-4568-AD56-C4F63290A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73900" y="1646540"/>
              <a:ext cx="1220829" cy="1220829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BD1A3E4-A823-4801-B645-B1060041FCAB}"/>
              </a:ext>
            </a:extLst>
          </p:cNvPr>
          <p:cNvGrpSpPr/>
          <p:nvPr/>
        </p:nvGrpSpPr>
        <p:grpSpPr>
          <a:xfrm>
            <a:off x="7768566" y="3497867"/>
            <a:ext cx="3483567" cy="2395182"/>
            <a:chOff x="7768566" y="3497867"/>
            <a:chExt cx="3483567" cy="239518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8C3F9EC-F58C-4696-BC9D-9B0BACD34254}"/>
                </a:ext>
              </a:extLst>
            </p:cNvPr>
            <p:cNvSpPr/>
            <p:nvPr/>
          </p:nvSpPr>
          <p:spPr>
            <a:xfrm>
              <a:off x="8524770" y="3497867"/>
              <a:ext cx="1971163" cy="19711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10A7326-FA99-462F-9D4A-D93F4E9692FF}"/>
                </a:ext>
              </a:extLst>
            </p:cNvPr>
            <p:cNvSpPr/>
            <p:nvPr/>
          </p:nvSpPr>
          <p:spPr>
            <a:xfrm>
              <a:off x="7768566" y="5431384"/>
              <a:ext cx="34835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추가 구현</a:t>
              </a:r>
            </a:p>
          </p:txBody>
        </p:sp>
        <p:pic>
          <p:nvPicPr>
            <p:cNvPr id="10" name="그래픽 9" descr="공유">
              <a:extLst>
                <a:ext uri="{FF2B5EF4-FFF2-40B4-BE49-F238E27FC236}">
                  <a16:creationId xmlns:a16="http://schemas.microsoft.com/office/drawing/2014/main" id="{B547DA03-1DE6-4226-8353-A18220AA2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55354" y="3763471"/>
              <a:ext cx="566410" cy="566410"/>
            </a:xfrm>
            <a:prstGeom prst="rect">
              <a:avLst/>
            </a:prstGeom>
          </p:spPr>
        </p:pic>
        <p:pic>
          <p:nvPicPr>
            <p:cNvPr id="15" name="그래픽 14" descr="확대 ">
              <a:extLst>
                <a:ext uri="{FF2B5EF4-FFF2-40B4-BE49-F238E27FC236}">
                  <a16:creationId xmlns:a16="http://schemas.microsoft.com/office/drawing/2014/main" id="{A2380A8C-C041-4C8F-B4DB-81C4A5273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58537" y="4432421"/>
              <a:ext cx="734339" cy="734339"/>
            </a:xfrm>
            <a:prstGeom prst="rect">
              <a:avLst/>
            </a:prstGeom>
          </p:spPr>
        </p:pic>
        <p:pic>
          <p:nvPicPr>
            <p:cNvPr id="21" name="그래픽 20" descr="클라우드 컴퓨팅">
              <a:extLst>
                <a:ext uri="{FF2B5EF4-FFF2-40B4-BE49-F238E27FC236}">
                  <a16:creationId xmlns:a16="http://schemas.microsoft.com/office/drawing/2014/main" id="{A256484D-E79E-4F24-B9B0-54D1D319D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00146" y="4181779"/>
              <a:ext cx="726984" cy="726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195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319975" y="2405574"/>
            <a:ext cx="5795890" cy="140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5342" y="2249646"/>
            <a:ext cx="4801315" cy="206210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 중간 지점 찾기</a:t>
            </a:r>
            <a:endParaRPr lang="en-US" altLang="ko-KR" sz="1600" b="1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sz="4000" b="1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Team</a:t>
            </a:r>
            <a:r>
              <a:rPr lang="ko-KR" altLang="en-US" sz="4000" b="1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4000" b="1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Project</a:t>
            </a:r>
          </a:p>
          <a:p>
            <a:pPr algn="ctr"/>
            <a:r>
              <a:rPr lang="ko-KR" altLang="en-US" sz="7200" b="1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1007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319975" y="2405574"/>
            <a:ext cx="5795890" cy="140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6013" y="2397948"/>
            <a:ext cx="3659976" cy="206210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 찾기</a:t>
            </a:r>
            <a:endParaRPr lang="en-US" altLang="ko-KR" sz="16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sz="40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Team</a:t>
            </a:r>
            <a:r>
              <a:rPr lang="ko-KR" altLang="en-US" sz="40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sz="40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Project</a:t>
            </a:r>
          </a:p>
          <a:p>
            <a:pPr algn="ctr"/>
            <a:r>
              <a:rPr lang="ko-KR" altLang="en-US" sz="7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목차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991321" y="1261871"/>
            <a:ext cx="2800768" cy="3780261"/>
            <a:chOff x="991321" y="1298324"/>
            <a:chExt cx="2800768" cy="3780261"/>
          </a:xfrm>
        </p:grpSpPr>
        <p:sp>
          <p:nvSpPr>
            <p:cNvPr id="6" name="TextBox 5"/>
            <p:cNvSpPr txBox="1"/>
            <p:nvPr/>
          </p:nvSpPr>
          <p:spPr>
            <a:xfrm>
              <a:off x="991321" y="1298324"/>
              <a:ext cx="2800768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ln w="22225">
                    <a:noFill/>
                  </a:ln>
                  <a:solidFill>
                    <a:schemeClr val="accent4">
                      <a:lumMod val="75000"/>
                    </a:schemeClr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01</a:t>
              </a:r>
            </a:p>
            <a:p>
              <a:pPr algn="ctr"/>
              <a:r>
                <a:rPr lang="ko-KR" altLang="en-US" sz="36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HY울릉도M" panose="02030600000101010101" pitchFamily="18" charset="-127"/>
                  <a:ea typeface="HY울릉도M" panose="02030600000101010101" pitchFamily="18" charset="-127"/>
                </a:rPr>
                <a:t>개요 및 설계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9093" y="3508925"/>
              <a:ext cx="218521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>
                  <a:ln w="22225">
                    <a:noFill/>
                  </a:ln>
                  <a:solidFill>
                    <a:schemeClr val="accent4">
                      <a:lumMod val="75000"/>
                    </a:schemeClr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03</a:t>
              </a:r>
              <a:endParaRPr lang="en-US" altLang="ko-KR" sz="60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/>
              <a:r>
                <a:rPr lang="ko-KR" altLang="en-US" sz="36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HY울릉도M" panose="02030600000101010101" pitchFamily="18" charset="-127"/>
                  <a:ea typeface="HY울릉도M" panose="02030600000101010101" pitchFamily="18" charset="-127"/>
                </a:rPr>
                <a:t>구현 과정</a:t>
              </a:r>
              <a:endParaRPr lang="en-US" altLang="ko-KR" sz="3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846908" y="1261869"/>
            <a:ext cx="3724096" cy="3983012"/>
            <a:chOff x="529660" y="1298324"/>
            <a:chExt cx="3724096" cy="3983012"/>
          </a:xfrm>
        </p:grpSpPr>
        <p:sp>
          <p:nvSpPr>
            <p:cNvPr id="13" name="TextBox 12"/>
            <p:cNvSpPr txBox="1"/>
            <p:nvPr/>
          </p:nvSpPr>
          <p:spPr>
            <a:xfrm>
              <a:off x="1299094" y="1298324"/>
              <a:ext cx="218521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ln w="22225">
                    <a:noFill/>
                  </a:ln>
                  <a:solidFill>
                    <a:schemeClr val="accent4">
                      <a:lumMod val="75000"/>
                    </a:schemeClr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02</a:t>
              </a:r>
            </a:p>
            <a:p>
              <a:pPr algn="ctr"/>
              <a:r>
                <a:rPr lang="ko-KR" altLang="en-US" sz="36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HY울릉도M" panose="02030600000101010101" pitchFamily="18" charset="-127"/>
                  <a:ea typeface="HY울릉도M" panose="02030600000101010101" pitchFamily="18" charset="-127"/>
                </a:rPr>
                <a:t>시연 영상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9660" y="3711676"/>
              <a:ext cx="3724096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ln w="22225">
                    <a:noFill/>
                  </a:ln>
                  <a:solidFill>
                    <a:schemeClr val="accent4">
                      <a:lumMod val="75000"/>
                    </a:schemeClr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rPr>
                <a:t>04</a:t>
              </a:r>
            </a:p>
            <a:p>
              <a:pPr algn="ctr"/>
              <a:r>
                <a:rPr lang="ko-KR" altLang="en-US" sz="36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HY울릉도M" panose="02030600000101010101" pitchFamily="18" charset="-127"/>
                  <a:ea typeface="HY울릉도M" panose="02030600000101010101" pitchFamily="18" charset="-127"/>
                </a:rPr>
                <a:t>피드백 및 마무리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84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404381" y="1842251"/>
            <a:ext cx="5795890" cy="140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847" y="481262"/>
            <a:ext cx="105990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01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개요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2771335" y="1603102"/>
            <a:ext cx="2250830" cy="22508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5514" y="1549863"/>
            <a:ext cx="29193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 찾기</a:t>
            </a:r>
            <a:endParaRPr lang="ko-KR" altLang="en-US" sz="32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65514" y="2564487"/>
            <a:ext cx="5392823" cy="2790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약속 장소를 편리하게 정하기 위해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위치 입력 시 중간 지점 탐색 앱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찾아준 중간 지점까지의 경로나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주변 음식점에 대한 정보 등 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부가적 기능 또한 제공하는 것을 목표로 한다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</a:p>
        </p:txBody>
      </p:sp>
      <p:pic>
        <p:nvPicPr>
          <p:cNvPr id="7" name="그래픽 6" descr="핀 있는 지도">
            <a:extLst>
              <a:ext uri="{FF2B5EF4-FFF2-40B4-BE49-F238E27FC236}">
                <a16:creationId xmlns:a16="http://schemas.microsoft.com/office/drawing/2014/main" id="{12A5CE41-ABB9-4F5A-B4F1-2C62DF796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3717" y="1741472"/>
            <a:ext cx="1757590" cy="1757590"/>
          </a:xfrm>
          <a:prstGeom prst="rect">
            <a:avLst/>
          </a:prstGeom>
        </p:spPr>
      </p:pic>
      <p:pic>
        <p:nvPicPr>
          <p:cNvPr id="9" name="그래픽 8" descr="표식">
            <a:extLst>
              <a:ext uri="{FF2B5EF4-FFF2-40B4-BE49-F238E27FC236}">
                <a16:creationId xmlns:a16="http://schemas.microsoft.com/office/drawing/2014/main" id="{26856E0D-6A7A-4E75-9B04-4FEA54AB1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1038" y="2248178"/>
            <a:ext cx="746686" cy="74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847" y="481262"/>
            <a:ext cx="105990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01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설계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F36CF32A-052B-4742-8580-A9163FAC44B4}"/>
              </a:ext>
            </a:extLst>
          </p:cNvPr>
          <p:cNvSpPr/>
          <p:nvPr/>
        </p:nvSpPr>
        <p:spPr>
          <a:xfrm>
            <a:off x="2587556" y="455107"/>
            <a:ext cx="8472793" cy="5947785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51D5506-194C-4A7F-B45D-1D3E8A0DE405}"/>
              </a:ext>
            </a:extLst>
          </p:cNvPr>
          <p:cNvGrpSpPr/>
          <p:nvPr/>
        </p:nvGrpSpPr>
        <p:grpSpPr>
          <a:xfrm>
            <a:off x="2612433" y="744031"/>
            <a:ext cx="3483567" cy="2785948"/>
            <a:chOff x="2254943" y="594524"/>
            <a:chExt cx="3517794" cy="281332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3D21301-F698-4F30-8AFC-D8FC481F0CC3}"/>
                </a:ext>
              </a:extLst>
            </p:cNvPr>
            <p:cNvSpPr/>
            <p:nvPr/>
          </p:nvSpPr>
          <p:spPr>
            <a:xfrm>
              <a:off x="2888426" y="594524"/>
              <a:ext cx="2250830" cy="22508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B87824C-CEF6-413E-9425-7605B01ABA2F}"/>
                </a:ext>
              </a:extLst>
            </p:cNvPr>
            <p:cNvGrpSpPr/>
            <p:nvPr/>
          </p:nvGrpSpPr>
          <p:grpSpPr>
            <a:xfrm>
              <a:off x="2254943" y="820532"/>
              <a:ext cx="3517794" cy="2587314"/>
              <a:chOff x="2312753" y="830580"/>
              <a:chExt cx="3517794" cy="2587314"/>
            </a:xfrm>
          </p:grpSpPr>
          <p:pic>
            <p:nvPicPr>
              <p:cNvPr id="5" name="그래픽 4" descr="돋보기">
                <a:extLst>
                  <a:ext uri="{FF2B5EF4-FFF2-40B4-BE49-F238E27FC236}">
                    <a16:creationId xmlns:a16="http://schemas.microsoft.com/office/drawing/2014/main" id="{7E779208-0860-4EE1-A560-2B2F82C30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19755" y="830580"/>
                <a:ext cx="1609235" cy="1609235"/>
              </a:xfrm>
              <a:prstGeom prst="rect">
                <a:avLst/>
              </a:prstGeom>
            </p:spPr>
          </p:pic>
          <p:pic>
            <p:nvPicPr>
              <p:cNvPr id="27" name="그래픽 26" descr="핀 있는 지도">
                <a:extLst>
                  <a:ext uri="{FF2B5EF4-FFF2-40B4-BE49-F238E27FC236}">
                    <a16:creationId xmlns:a16="http://schemas.microsoft.com/office/drawing/2014/main" id="{A1A3959A-97D6-44E0-B843-4BD2609DA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28670" y="1151679"/>
                <a:ext cx="1288136" cy="1288136"/>
              </a:xfrm>
              <a:prstGeom prst="rect">
                <a:avLst/>
              </a:prstGeom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9FD8DED-8AD9-46C9-B5D5-CA4E4E582C76}"/>
                  </a:ext>
                </a:extLst>
              </p:cNvPr>
              <p:cNvSpPr/>
              <p:nvPr/>
            </p:nvSpPr>
            <p:spPr>
              <a:xfrm>
                <a:off x="2312753" y="2951693"/>
                <a:ext cx="3517794" cy="466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중간 지점 찾기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F0BA33-CE31-4BA3-8531-1E3711477637}"/>
              </a:ext>
            </a:extLst>
          </p:cNvPr>
          <p:cNvGrpSpPr/>
          <p:nvPr/>
        </p:nvGrpSpPr>
        <p:grpSpPr>
          <a:xfrm>
            <a:off x="8524770" y="3497867"/>
            <a:ext cx="1971163" cy="2498753"/>
            <a:chOff x="4873616" y="3263896"/>
            <a:chExt cx="2250830" cy="285327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8C3F9EC-F58C-4696-BC9D-9B0BACD34254}"/>
                </a:ext>
              </a:extLst>
            </p:cNvPr>
            <p:cNvSpPr/>
            <p:nvPr/>
          </p:nvSpPr>
          <p:spPr>
            <a:xfrm>
              <a:off x="4873616" y="3263896"/>
              <a:ext cx="2250830" cy="22508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reflection blurRad="6350" stA="50000" endA="300" endPos="55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pic>
          <p:nvPicPr>
            <p:cNvPr id="22" name="그래픽 21" descr="포크와 나이프">
              <a:extLst>
                <a:ext uri="{FF2B5EF4-FFF2-40B4-BE49-F238E27FC236}">
                  <a16:creationId xmlns:a16="http://schemas.microsoft.com/office/drawing/2014/main" id="{82792E7C-AB8B-4DDF-AEFF-EAB2D9EA0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5505" y="3665451"/>
              <a:ext cx="1387051" cy="1387051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150C841-252E-42B9-AF56-707AD2B6DE49}"/>
                </a:ext>
              </a:extLst>
            </p:cNvPr>
            <p:cNvSpPr/>
            <p:nvPr/>
          </p:nvSpPr>
          <p:spPr>
            <a:xfrm>
              <a:off x="5087730" y="5590005"/>
              <a:ext cx="1822599" cy="527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HY울릉도M" panose="02030600000101010101" pitchFamily="18" charset="-127"/>
                  <a:ea typeface="HY울릉도M" panose="02030600000101010101" pitchFamily="18" charset="-127"/>
                </a:rPr>
                <a:t>주변 검색</a:t>
              </a:r>
              <a:endParaRPr lang="ko-KR" altLang="en-US" sz="2400" b="1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0F72003-34C0-4104-91A4-CE3B790210DB}"/>
              </a:ext>
            </a:extLst>
          </p:cNvPr>
          <p:cNvGrpSpPr/>
          <p:nvPr/>
        </p:nvGrpSpPr>
        <p:grpSpPr>
          <a:xfrm>
            <a:off x="5624919" y="1199011"/>
            <a:ext cx="5278982" cy="1544189"/>
            <a:chOff x="5624919" y="1199011"/>
            <a:chExt cx="5278982" cy="154418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4AD99C5-A4C8-4FEB-AB9A-B6C7A4732FC7}"/>
                </a:ext>
              </a:extLst>
            </p:cNvPr>
            <p:cNvSpPr/>
            <p:nvPr/>
          </p:nvSpPr>
          <p:spPr>
            <a:xfrm>
              <a:off x="5624919" y="1199011"/>
              <a:ext cx="4492787" cy="1544189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68B0E9-FD76-4B56-B04B-5A0A544D49F0}"/>
                </a:ext>
              </a:extLst>
            </p:cNvPr>
            <p:cNvSpPr txBox="1"/>
            <p:nvPr/>
          </p:nvSpPr>
          <p:spPr>
            <a:xfrm>
              <a:off x="5665003" y="1462520"/>
              <a:ext cx="52388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사용자가 모든 장소를 선택하는 방식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적절한 중간 지점 탐색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9F78BAC-EACB-4021-8C67-8EC0D4AB3F4D}"/>
              </a:ext>
            </a:extLst>
          </p:cNvPr>
          <p:cNvGrpSpPr/>
          <p:nvPr/>
        </p:nvGrpSpPr>
        <p:grpSpPr>
          <a:xfrm>
            <a:off x="4258198" y="3960460"/>
            <a:ext cx="4266572" cy="1809461"/>
            <a:chOff x="4258198" y="3960460"/>
            <a:chExt cx="4266572" cy="1809461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81BD21E-6796-4697-830D-E394141C7054}"/>
                </a:ext>
              </a:extLst>
            </p:cNvPr>
            <p:cNvSpPr/>
            <p:nvPr/>
          </p:nvSpPr>
          <p:spPr>
            <a:xfrm>
              <a:off x="4258198" y="3960460"/>
              <a:ext cx="4075340" cy="1809461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21D0A6-0EEC-47FE-80B4-B559900DB9EC}"/>
                </a:ext>
              </a:extLst>
            </p:cNvPr>
            <p:cNvSpPr txBox="1"/>
            <p:nvPr/>
          </p:nvSpPr>
          <p:spPr>
            <a:xfrm>
              <a:off x="4449431" y="4367544"/>
              <a:ext cx="40753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탐색한 중간 지점으로부터 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주변의 음식점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,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카페 등을 탐색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75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847" y="481262"/>
            <a:ext cx="105990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01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설계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F36CF32A-052B-4742-8580-A9163FAC44B4}"/>
              </a:ext>
            </a:extLst>
          </p:cNvPr>
          <p:cNvSpPr/>
          <p:nvPr/>
        </p:nvSpPr>
        <p:spPr>
          <a:xfrm>
            <a:off x="2587556" y="455107"/>
            <a:ext cx="8472793" cy="5947785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80BD38-B40B-4B84-8B4A-AC077AFDD8BA}"/>
              </a:ext>
            </a:extLst>
          </p:cNvPr>
          <p:cNvGrpSpPr/>
          <p:nvPr/>
        </p:nvGrpSpPr>
        <p:grpSpPr>
          <a:xfrm>
            <a:off x="3175759" y="805025"/>
            <a:ext cx="7728142" cy="2788769"/>
            <a:chOff x="3175759" y="805025"/>
            <a:chExt cx="7728142" cy="278876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0E6942E-EBEF-45AA-BDD1-3A23812B5FFB}"/>
                </a:ext>
              </a:extLst>
            </p:cNvPr>
            <p:cNvSpPr/>
            <p:nvPr/>
          </p:nvSpPr>
          <p:spPr>
            <a:xfrm>
              <a:off x="5508555" y="1301616"/>
              <a:ext cx="4095889" cy="1420131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68B0E9-FD76-4B56-B04B-5A0A544D49F0}"/>
                </a:ext>
              </a:extLst>
            </p:cNvPr>
            <p:cNvSpPr txBox="1"/>
            <p:nvPr/>
          </p:nvSpPr>
          <p:spPr>
            <a:xfrm>
              <a:off x="5665003" y="1462520"/>
              <a:ext cx="52388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중간 지점까지의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경로 표시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각 지점의 거리 및 시간 표시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036D0B5-788D-42FB-8FEC-932C5B69E08E}"/>
                </a:ext>
              </a:extLst>
            </p:cNvPr>
            <p:cNvGrpSpPr/>
            <p:nvPr/>
          </p:nvGrpSpPr>
          <p:grpSpPr>
            <a:xfrm>
              <a:off x="3175759" y="805025"/>
              <a:ext cx="2250830" cy="2788769"/>
              <a:chOff x="6752972" y="662839"/>
              <a:chExt cx="2250830" cy="278876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FD4FFC0-B35F-498D-9501-5748D8FB6186}"/>
                  </a:ext>
                </a:extLst>
              </p:cNvPr>
              <p:cNvSpPr/>
              <p:nvPr/>
            </p:nvSpPr>
            <p:spPr>
              <a:xfrm>
                <a:off x="6752972" y="662839"/>
                <a:ext cx="2250830" cy="22508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reflection blurRad="6350" stA="50000" endA="300" endPos="55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  <p:pic>
            <p:nvPicPr>
              <p:cNvPr id="26" name="그래픽 25" descr="표지판">
                <a:extLst>
                  <a:ext uri="{FF2B5EF4-FFF2-40B4-BE49-F238E27FC236}">
                    <a16:creationId xmlns:a16="http://schemas.microsoft.com/office/drawing/2014/main" id="{B082746A-77DF-491C-9D62-968E3404E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05168" y="996946"/>
                <a:ext cx="1582615" cy="1582615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E2C710D-18F7-4DD2-A93F-8055D0BD181B}"/>
                  </a:ext>
                </a:extLst>
              </p:cNvPr>
              <p:cNvSpPr/>
              <p:nvPr/>
            </p:nvSpPr>
            <p:spPr>
              <a:xfrm>
                <a:off x="6967087" y="2989943"/>
                <a:ext cx="18225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경로 표시</a:t>
                </a:r>
                <a:endParaRPr lang="ko-KR" altLang="en-US" sz="2400" b="1" dirty="0"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507C4A-D042-40E8-868B-A46685775EC4}"/>
              </a:ext>
            </a:extLst>
          </p:cNvPr>
          <p:cNvGrpSpPr/>
          <p:nvPr/>
        </p:nvGrpSpPr>
        <p:grpSpPr>
          <a:xfrm>
            <a:off x="4187367" y="3485596"/>
            <a:ext cx="6610919" cy="2640426"/>
            <a:chOff x="4187367" y="3485596"/>
            <a:chExt cx="6610919" cy="264042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A1A4C7A-8178-4984-BC49-D40A9EE509D5}"/>
                </a:ext>
              </a:extLst>
            </p:cNvPr>
            <p:cNvSpPr/>
            <p:nvPr/>
          </p:nvSpPr>
          <p:spPr>
            <a:xfrm>
              <a:off x="4187367" y="3998755"/>
              <a:ext cx="4223121" cy="1624648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21D0A6-0EEC-47FE-80B4-B559900DB9EC}"/>
                </a:ext>
              </a:extLst>
            </p:cNvPr>
            <p:cNvSpPr txBox="1"/>
            <p:nvPr/>
          </p:nvSpPr>
          <p:spPr>
            <a:xfrm>
              <a:off x="4449431" y="4367544"/>
              <a:ext cx="407533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보기 쉬운 인터페이스 구성</a:t>
              </a:r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endParaRPr lang="en-US" altLang="ko-KR" sz="2000" dirty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시작화면</a:t>
              </a:r>
              <a:r>
                <a:rPr lang="en-US" altLang="ko-KR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, </a:t>
              </a:r>
              <a:r>
                <a:rPr lang="ko-KR" altLang="en-US" sz="2000" dirty="0">
                  <a:latin typeface="HY울릉도M" panose="02030600000101010101" pitchFamily="18" charset="-127"/>
                  <a:ea typeface="HY울릉도M" panose="02030600000101010101" pitchFamily="18" charset="-127"/>
                </a:rPr>
                <a:t>로딩 창 등 상황 보고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AD7350C-162E-4E97-B55A-CEA31E583FF4}"/>
                </a:ext>
              </a:extLst>
            </p:cNvPr>
            <p:cNvGrpSpPr/>
            <p:nvPr/>
          </p:nvGrpSpPr>
          <p:grpSpPr>
            <a:xfrm>
              <a:off x="8660480" y="3485596"/>
              <a:ext cx="2137806" cy="2640426"/>
              <a:chOff x="8687783" y="3263896"/>
              <a:chExt cx="2250830" cy="2780023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8BD6D23-9211-4088-A761-7D2738F8319E}"/>
                  </a:ext>
                </a:extLst>
              </p:cNvPr>
              <p:cNvSpPr/>
              <p:nvPr/>
            </p:nvSpPr>
            <p:spPr>
              <a:xfrm>
                <a:off x="8687783" y="3263896"/>
                <a:ext cx="2250830" cy="225083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reflection blurRad="6350" stA="50000" endA="300" endPos="55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  <p:pic>
            <p:nvPicPr>
              <p:cNvPr id="38" name="그래픽 37" descr="이미지">
                <a:extLst>
                  <a:ext uri="{FF2B5EF4-FFF2-40B4-BE49-F238E27FC236}">
                    <a16:creationId xmlns:a16="http://schemas.microsoft.com/office/drawing/2014/main" id="{883DDF27-CC41-4FC7-92F6-2026C6DF9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73069" y="3593794"/>
                <a:ext cx="1537989" cy="1537989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251F215-F329-49D7-BAAA-FEBBA97BAF22}"/>
                  </a:ext>
                </a:extLst>
              </p:cNvPr>
              <p:cNvSpPr/>
              <p:nvPr/>
            </p:nvSpPr>
            <p:spPr>
              <a:xfrm>
                <a:off x="8901898" y="5557846"/>
                <a:ext cx="1822599" cy="486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ln>
                      <a:solidFill>
                        <a:schemeClr val="tx1">
                          <a:alpha val="1000"/>
                        </a:schemeClr>
                      </a:solidFill>
                    </a:ln>
                    <a:latin typeface="HY울릉도M" panose="02030600000101010101" pitchFamily="18" charset="-127"/>
                    <a:ea typeface="HY울릉도M" panose="02030600000101010101" pitchFamily="18" charset="-127"/>
                  </a:rPr>
                  <a:t>UI</a:t>
                </a:r>
                <a:endParaRPr lang="ko-KR" altLang="en-US" sz="2400" b="1" dirty="0"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116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14"/>
            <a:ext cx="12192000" cy="64781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24397" y="-1"/>
            <a:ext cx="12240794" cy="68579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70414-9CB3-433A-9406-A9876BE7BA52}"/>
              </a:ext>
            </a:extLst>
          </p:cNvPr>
          <p:cNvSpPr txBox="1"/>
          <p:nvPr/>
        </p:nvSpPr>
        <p:spPr>
          <a:xfrm>
            <a:off x="-24397" y="481262"/>
            <a:ext cx="1962397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02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시연 영상</a:t>
            </a:r>
          </a:p>
        </p:txBody>
      </p:sp>
      <p:pic>
        <p:nvPicPr>
          <p:cNvPr id="2" name="team project">
            <a:hlinkClick r:id="" action="ppaction://media"/>
            <a:extLst>
              <a:ext uri="{FF2B5EF4-FFF2-40B4-BE49-F238E27FC236}">
                <a16:creationId xmlns:a16="http://schemas.microsoft.com/office/drawing/2014/main" id="{DDEB6445-7A48-4304-8B64-22BC3847B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5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401" y="481262"/>
            <a:ext cx="196239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03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구현 과정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18277" y="630964"/>
            <a:ext cx="3729509" cy="5694681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사용자 입력 단계</a:t>
            </a:r>
            <a:endParaRPr lang="en-US" altLang="ko-KR" sz="2800" b="1" dirty="0">
              <a:solidFill>
                <a:schemeClr val="accent2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→ 구글 맵 및 구글 검색 엔진 사용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813790-BC9C-43E8-99BD-311B3BC0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153" y="532353"/>
            <a:ext cx="2896646" cy="57932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A3CEB7-80BA-4F63-A66B-410AC09F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166" y="532353"/>
            <a:ext cx="2896646" cy="57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0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401" y="481262"/>
            <a:ext cx="196239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03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구현 과정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18277" y="630964"/>
            <a:ext cx="3729509" cy="5694681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 검색 단계</a:t>
            </a:r>
            <a:endParaRPr lang="en-US" altLang="ko-KR" sz="2800" b="1" dirty="0">
              <a:solidFill>
                <a:schemeClr val="accent2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→ 구글 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Places API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및 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Direction API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→ 편의 및 소요 시간 고려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C826EF-C2B3-4AB2-8CBE-DB84D70A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169" y="457498"/>
            <a:ext cx="2971502" cy="5943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FFB4F0-B4FA-41D4-B1A5-5575F4FD6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539" y="441050"/>
            <a:ext cx="2979726" cy="595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8DBD72-240D-45CB-A106-885A533A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259" y="441050"/>
            <a:ext cx="3012141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  <a:pattFill prst="wdUp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478172"/>
            <a:ext cx="12192000" cy="379828"/>
          </a:xfrm>
          <a:prstGeom prst="rect">
            <a:avLst/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401" y="481262"/>
            <a:ext cx="1962396" cy="14157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 w="22225">
                  <a:noFill/>
                </a:ln>
                <a:solidFill>
                  <a:schemeClr val="accent4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03</a:t>
            </a: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HY울릉도M" panose="02030600000101010101" pitchFamily="18" charset="-127"/>
                <a:ea typeface="HY울릉도M" panose="02030600000101010101" pitchFamily="18" charset="-127"/>
              </a:rPr>
              <a:t>구현 과정</a:t>
            </a:r>
            <a:endParaRPr lang="en-US" altLang="ko-KR" sz="3200" dirty="0">
              <a:ln>
                <a:solidFill>
                  <a:schemeClr val="tx1">
                    <a:alpha val="1000"/>
                  </a:schemeClr>
                </a:solidFill>
              </a:ln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15103" y="581658"/>
            <a:ext cx="8788003" cy="5694681"/>
          </a:xfrm>
          <a:prstGeom prst="roundRect">
            <a:avLst/>
          </a:prstGeom>
          <a:noFill/>
          <a:ln w="2222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중간 지점 검색 단계</a:t>
            </a:r>
            <a:endParaRPr lang="en-US" altLang="ko-KR" sz="3200" dirty="0">
              <a:solidFill>
                <a:schemeClr val="accent2">
                  <a:lumMod val="75000"/>
                </a:schemeClr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sz="32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내부 알고리즘</a:t>
            </a:r>
            <a:endParaRPr lang="en-US" altLang="ko-KR" sz="3200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초기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단계 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좌표상의 중간 지점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F505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문제점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:  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위도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경도 상으로는 중간 지점일 수 있으나 </a:t>
            </a:r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교통에 따라 걸리는 시간이 크게 </a:t>
            </a:r>
            <a:r>
              <a:rPr lang="ko-KR" altLang="en-US" dirty="0" err="1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차이날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수 있다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. 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만나기 적절하지 않은 산악 지대 등을 지정할 수 있다</a:t>
            </a:r>
            <a:r>
              <a:rPr lang="en-US" altLang="ko-KR" dirty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1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456</Words>
  <Application>Microsoft Office PowerPoint</Application>
  <PresentationFormat>와이드스크린</PresentationFormat>
  <Paragraphs>219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HY울릉도M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정 규호</cp:lastModifiedBy>
  <cp:revision>63</cp:revision>
  <dcterms:created xsi:type="dcterms:W3CDTF">2015-05-18T23:35:58Z</dcterms:created>
  <dcterms:modified xsi:type="dcterms:W3CDTF">2019-05-27T10:46:02Z</dcterms:modified>
</cp:coreProperties>
</file>